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92" r:id="rId4"/>
    <p:sldId id="290" r:id="rId5"/>
    <p:sldId id="293" r:id="rId6"/>
    <p:sldId id="289" r:id="rId7"/>
    <p:sldId id="264" r:id="rId8"/>
    <p:sldId id="270" r:id="rId9"/>
    <p:sldId id="267" r:id="rId10"/>
    <p:sldId id="271" r:id="rId11"/>
    <p:sldId id="274" r:id="rId12"/>
    <p:sldId id="277" r:id="rId13"/>
    <p:sldId id="294" r:id="rId14"/>
    <p:sldId id="275" r:id="rId15"/>
    <p:sldId id="279" r:id="rId16"/>
    <p:sldId id="276" r:id="rId17"/>
    <p:sldId id="266" r:id="rId18"/>
    <p:sldId id="272" r:id="rId19"/>
    <p:sldId id="281" r:id="rId20"/>
    <p:sldId id="282" r:id="rId21"/>
    <p:sldId id="283" r:id="rId22"/>
    <p:sldId id="285" r:id="rId23"/>
    <p:sldId id="286" r:id="rId24"/>
    <p:sldId id="287" r:id="rId25"/>
    <p:sldId id="284" r:id="rId26"/>
    <p:sldId id="299" r:id="rId27"/>
    <p:sldId id="298" r:id="rId28"/>
    <p:sldId id="297" r:id="rId29"/>
    <p:sldId id="295" r:id="rId30"/>
    <p:sldId id="300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50000" saltData="NIj/C18ib+8u/mprdm/6EA" hashData="NJYb/GSCKoCXCZsXFcSwXw8ZaR4" cryptProvider="" algIdExt="0" algIdExtSource="" cryptProviderTypeExt="0" cryptProviderTypeExtSource="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2598" y="-10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40D895-920F-4CE4-ABC4-D8DD2BDDF747}" type="datetimeFigureOut">
              <a:rPr lang="ru-RU" smtClean="0"/>
              <a:pPr/>
              <a:t>14.01.2017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43533-83C4-4B86-9CCD-F7A9052AB9C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0;&#1091;&#1073;&#1072;&#1085;&#1086;&#1074;&#1077;&#1076;&#1077;&#1085;&#1080;&#1077;%20%203%20%20&#1082;&#1083;&#1072;&#1089;&#1089;\&#1055;&#1088;&#1077;&#1079;&#1077;&#1085;&#1090;&#1072;&#1094;&#1080;&#1080;%20&#1082;%20&#1091;&#1088;&#1086;&#1082;&#1072;&#1084;%203%20&#1082;&#1083;&#1072;&#1089;&#1089;\18-19%20&#1089;%20&#1074;&#1077;&#1088;&#1086;&#1102;%20&#1074;%20&#1089;&#1077;&#1088;&#1076;&#1094;&#1077;\&#1055;&#1088;&#1072;&#1074;&#1086;&#1089;&#1083;&#1072;&#1074;&#1085;&#1099;&#1077;%20&#1093;&#1088;&#1072;&#1084;&#1099;%20&#1040;&#1085;&#1072;&#1087;&#1099;\&#1044;&#1086;&#1084;%20&#1084;&#1080;&#1083;&#1086;&#1089;&#1077;&#1088;&#1076;&#1080;&#1103;%20&#1074;%20&#1040;&#1085;&#1072;&#1087;&#1077;.mp4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hyperlink" Target="http://cs9750.userapi.com/u993268/-14/x_fedc340f.jpg" TargetMode="External"/><Relationship Id="rId7" Type="http://schemas.openxmlformats.org/officeDocument/2006/relationships/hyperlink" Target="http://www.etoday.ru/uploads/2010/02/15/40728_990xcb1265736880.jpg" TargetMode="External"/><Relationship Id="rId2" Type="http://schemas.openxmlformats.org/officeDocument/2006/relationships/hyperlink" Target="http://i.allday.ru/uploads/posts/2010-05/thumbs/1274640383_14138_original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ookin.org.ru/book/2179306.jpg" TargetMode="External"/><Relationship Id="rId5" Type="http://schemas.openxmlformats.org/officeDocument/2006/relationships/hyperlink" Target="http://a0.1nsk.ru/3/0a7f876f84.jpg" TargetMode="External"/><Relationship Id="rId4" Type="http://schemas.openxmlformats.org/officeDocument/2006/relationships/hyperlink" Target="http://dl4.glitter-graphics.net/pub/1115/1115044flzcdlh3x6.gi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revo-info.ru/articles/find/%D0%A3%D0%9C%D0%98%D0%9B%D0%95%D0%9D%D0%98%D0%95,+%D0%98%D0%9A%D0%9E%D0%9D%D0%90+%D0%91%D0%9E%D0%96%D0%98%D0%95%D0%99+%D0%9C%D0%90%D0%A2%D0%95%D0%A0%D0%98.html" TargetMode="External"/><Relationship Id="rId2" Type="http://schemas.openxmlformats.org/officeDocument/2006/relationships/hyperlink" Target="http://drevo-info.ru/articles/26248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myanapa.ru/dosug.aspx?cat=3&amp;sc=28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F:\&#1050;&#1091;&#1073;&#1072;&#1085;&#1086;&#1074;&#1077;&#1076;&#1077;&#1085;&#1080;&#1077;%20%203%20%20&#1082;&#1083;&#1072;&#1089;&#1089;\&#1055;&#1088;&#1077;&#1079;&#1077;&#1085;&#1090;&#1072;&#1094;&#1080;&#1080;%20&#1082;%20&#1091;&#1088;&#1086;&#1082;&#1072;&#1084;%203%20&#1082;&#1083;&#1072;&#1089;&#1089;\18-19%20&#1089;%20&#1074;&#1077;&#1088;&#1086;&#1102;%20&#1074;%20&#1089;&#1077;&#1088;&#1076;&#1094;&#1077;\&#1055;&#1088;&#1072;&#1074;&#1086;&#1089;&#1083;&#1072;&#1074;&#1085;&#1099;&#1077;%20&#1093;&#1088;&#1072;&#1084;&#1099;%20&#1040;&#1085;&#1072;&#1087;&#1099;\&#1061;&#1088;&#1072;&#1084;&#1099;%20(&#1082;&#1083;&#1080;&#1087;)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video/search?text=&#1102;&#1090;&#1091;&#1073;%20&#1076;&#1086;&#1084;%20&#1084;&#1080;&#1083;&#1086;&#1089;&#1077;&#1088;&#1076;&#1080;&#1103;%20&#1040;&#1085;&#1072;&#1087;&#1072;&amp;path=wizard&amp;parent-reqid=1484401023240267-140502042822071683252899-sas1-5654&amp;noreask=1" TargetMode="External"/><Relationship Id="rId2" Type="http://schemas.openxmlformats.org/officeDocument/2006/relationships/hyperlink" Target="http://umilenie.lugansk.ua/ikona.ht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emples.ru/gallery.php?CardID=11890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8000" t="-30000" b="-5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476672"/>
            <a:ext cx="8001056" cy="3095204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Georgia" pitchFamily="18" charset="0"/>
              </a:rPr>
              <a:t>Православные храмы Анапы </a:t>
            </a:r>
            <a:endParaRPr lang="ru-RU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bg1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5140" y="4653136"/>
            <a:ext cx="2428860" cy="1752600"/>
          </a:xfrm>
        </p:spPr>
        <p:txBody>
          <a:bodyPr>
            <a:normAutofit/>
          </a:bodyPr>
          <a:lstStyle/>
          <a:p>
            <a:pPr algn="r"/>
            <a:r>
              <a:rPr lang="ru-RU" b="1" dirty="0" smtClean="0">
                <a:solidFill>
                  <a:schemeClr val="bg1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  <a:latin typeface="Gabriola" pitchFamily="82" charset="0"/>
              </a:rPr>
              <a:t>3 «Д» КЛАСС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4282" y="5500702"/>
            <a:ext cx="65008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smtClean="0">
                <a:solidFill>
                  <a:schemeClr val="bg1"/>
                </a:solidFill>
              </a:rPr>
              <a:t>Учитель </a:t>
            </a:r>
            <a:r>
              <a:rPr lang="ru-RU" b="1" smtClean="0">
                <a:solidFill>
                  <a:schemeClr val="bg1"/>
                </a:solidFill>
              </a:rPr>
              <a:t>начальных  </a:t>
            </a:r>
            <a:r>
              <a:rPr lang="ru-RU" b="1" dirty="0" smtClean="0">
                <a:solidFill>
                  <a:schemeClr val="bg1"/>
                </a:solidFill>
              </a:rPr>
              <a:t>классов и </a:t>
            </a:r>
            <a:r>
              <a:rPr lang="ru-RU" b="1" dirty="0" smtClean="0">
                <a:solidFill>
                  <a:schemeClr val="bg1"/>
                </a:solidFill>
              </a:rPr>
              <a:t>ОПК  МАОУ СОШ № 6:</a:t>
            </a: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Николаева  Елена </a:t>
            </a:r>
            <a:r>
              <a:rPr lang="ru-RU" b="1" dirty="0" smtClean="0">
                <a:solidFill>
                  <a:schemeClr val="bg1"/>
                </a:solidFill>
              </a:rPr>
              <a:t>Юрьевна</a:t>
            </a:r>
          </a:p>
          <a:p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      </a:t>
            </a:r>
            <a:r>
              <a:rPr lang="ru-RU" b="1" dirty="0" smtClean="0">
                <a:solidFill>
                  <a:schemeClr val="bg1"/>
                </a:solidFill>
              </a:rPr>
              <a:t>2016 </a:t>
            </a:r>
            <a:r>
              <a:rPr lang="ru-RU" b="1" dirty="0" smtClean="0">
                <a:solidFill>
                  <a:schemeClr val="bg1"/>
                </a:solidFill>
              </a:rPr>
              <a:t>год</a:t>
            </a:r>
          </a:p>
          <a:p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                                                   город-курорт Анапа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Краткая история церкви преподобного Серафима </a:t>
            </a:r>
            <a:r>
              <a:rPr lang="ru-RU" dirty="0" err="1" smtClean="0"/>
              <a:t>Саровского</a:t>
            </a:r>
            <a:r>
              <a:rPr lang="ru-RU" dirty="0" smtClean="0"/>
              <a:t> в г.-к. Анапа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72518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 1964  году прихожане Свято - </a:t>
            </a:r>
            <a:r>
              <a:rPr lang="ru-RU" dirty="0" err="1" smtClean="0"/>
              <a:t>Онуфриевского</a:t>
            </a:r>
            <a:r>
              <a:rPr lang="ru-RU" dirty="0" smtClean="0"/>
              <a:t> храма, закрытого во время хрущевских гонений на Церковь,  приобрели в городе жилой дом отставного офицера и переоборудовали его под православный храм (молельный дом). </a:t>
            </a:r>
          </a:p>
          <a:p>
            <a:pPr>
              <a:buNone/>
            </a:pPr>
            <a:r>
              <a:rPr lang="ru-RU" dirty="0" smtClean="0"/>
              <a:t>В течение почти 30 лет церковь по ул. </a:t>
            </a:r>
            <a:r>
              <a:rPr lang="ru-RU" dirty="0" err="1" smtClean="0"/>
              <a:t>Гребенской</a:t>
            </a:r>
            <a:r>
              <a:rPr lang="ru-RU" dirty="0" smtClean="0"/>
              <a:t>, 82  была единственным храмом на территории </a:t>
            </a:r>
            <a:r>
              <a:rPr lang="ru-RU" dirty="0" err="1" smtClean="0"/>
              <a:t>Анапского</a:t>
            </a:r>
            <a:r>
              <a:rPr lang="ru-RU" dirty="0" smtClean="0"/>
              <a:t> района. Когда Свято - </a:t>
            </a:r>
            <a:r>
              <a:rPr lang="ru-RU" dirty="0" err="1" smtClean="0"/>
              <a:t>Онуфриевскому</a:t>
            </a:r>
            <a:r>
              <a:rPr lang="ru-RU" dirty="0" smtClean="0"/>
              <a:t> приходу было возвращено исконное здание церкви,  храм  был  </a:t>
            </a:r>
            <a:r>
              <a:rPr lang="ru-RU" dirty="0" err="1" smtClean="0"/>
              <a:t>переосвящен</a:t>
            </a:r>
            <a:r>
              <a:rPr lang="ru-RU" dirty="0" smtClean="0"/>
              <a:t> в церковь преподобного Серафима </a:t>
            </a:r>
            <a:r>
              <a:rPr lang="ru-RU" dirty="0" err="1" smtClean="0"/>
              <a:t>Саровского</a:t>
            </a:r>
            <a:r>
              <a:rPr lang="ru-RU" dirty="0" smtClean="0"/>
              <a:t>  21 июля 1992 г.</a:t>
            </a:r>
          </a:p>
          <a:p>
            <a:pPr>
              <a:buNone/>
            </a:pPr>
            <a:r>
              <a:rPr lang="ru-RU" dirty="0" smtClean="0"/>
              <a:t> В связи с перемещением престола в алтаре храма в декабре 1997 г. было совершено вторичное его освящение священническим чином. В настоящее время на выделенном приходу земельном участке по ул. Маяковского 111-в  закончено  строительство нового здания церкви.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15074" y="1600200"/>
            <a:ext cx="2471726" cy="4525963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В декабре 2005 года было начато строительство нового большого храма Серафима </a:t>
            </a:r>
            <a:r>
              <a:rPr lang="ru-RU" dirty="0" err="1" smtClean="0"/>
              <a:t>Саровского</a:t>
            </a:r>
            <a:r>
              <a:rPr lang="ru-RU" dirty="0" smtClean="0"/>
              <a:t> в Анапе.</a:t>
            </a:r>
          </a:p>
          <a:p>
            <a:r>
              <a:rPr lang="ru-RU" dirty="0" smtClean="0"/>
              <a:t> Храм строился всем миром - добровольной жертвой и участием каждого желающего.</a:t>
            </a:r>
          </a:p>
          <a:p>
            <a:r>
              <a:rPr lang="ru-RU" sz="4200" dirty="0" smtClean="0"/>
              <a:t>5 января 2014 года настоятель храма протоиерей Александр Карпенко совершил чин малого освящения храма. </a:t>
            </a:r>
            <a:endParaRPr lang="ru-RU" sz="4200" dirty="0"/>
          </a:p>
        </p:txBody>
      </p:sp>
      <p:pic>
        <p:nvPicPr>
          <p:cNvPr id="25602" name="Picture 2" descr="http://www.vsedomarossii.ru/photos/area_23/city_1136/street_4286/082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071546"/>
            <a:ext cx="5824296" cy="550070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214290"/>
            <a:ext cx="88582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/>
              <a:t>Храм Серафима </a:t>
            </a:r>
            <a:r>
              <a:rPr lang="ru-RU" sz="4400" dirty="0" err="1" smtClean="0"/>
              <a:t>Саровского</a:t>
            </a:r>
            <a:r>
              <a:rPr lang="ru-RU" sz="4400" dirty="0" smtClean="0"/>
              <a:t> (Анапа)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643702" y="1600200"/>
            <a:ext cx="2500298" cy="4525963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Первое богослужение в новом храме состоялось на праздник Рождества Христова (7 января) в 2014 году. С этого времени храм ведет полноценную богослужебную жизнь</a:t>
            </a:r>
            <a:endParaRPr lang="ru-RU" dirty="0"/>
          </a:p>
        </p:txBody>
      </p:sp>
      <p:pic>
        <p:nvPicPr>
          <p:cNvPr id="28674" name="Picture 2" descr="храм преподобного серафима саровского в анап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428604"/>
            <a:ext cx="6667500" cy="59578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401080" cy="490063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При храме действует Православная библиотека святых Кирилла и </a:t>
            </a:r>
            <a:r>
              <a:rPr lang="ru-RU" dirty="0" err="1" smtClean="0"/>
              <a:t>Мефодия</a:t>
            </a:r>
            <a:r>
              <a:rPr lang="ru-RU" dirty="0" smtClean="0"/>
              <a:t>. Открыта воскресная школа. В настоящее время в школе обучается около 300 детей, и работают 30 преподавателей. Существует православное молодежное объединение "Круг". Широкое поле деятельности охватывает приходская служба милосердия: волонтерский корпус (уход за немощными на дому), склад вещевой помощи "</a:t>
            </a:r>
            <a:r>
              <a:rPr lang="ru-RU" dirty="0" err="1" smtClean="0"/>
              <a:t>Каритас</a:t>
            </a:r>
            <a:r>
              <a:rPr lang="ru-RU" dirty="0" smtClean="0"/>
              <a:t>", работа с беженцами с Украины, центр поддержки семьи и материнства, а также беседы со священником, медицинские, психологические и юридические консультации для нуждающихся</a:t>
            </a:r>
          </a:p>
          <a:p>
            <a:pPr>
              <a:buNone/>
            </a:pPr>
            <a:r>
              <a:rPr lang="ru-RU" dirty="0" smtClean="0"/>
              <a:t>   При храме работает пришкольный лагерь, в котором дети находятся с 9:00 до 15:00. Ученики школы подготавливают стихи, песни, сцены ко всем церковным праздникам. При школе действует театральная студия «Сказ», хореографический коллектив «Русские Традиции» и хор «Распев»</a:t>
            </a:r>
          </a:p>
          <a:p>
            <a:r>
              <a:rPr lang="ru-RU" dirty="0" smtClean="0"/>
              <a:t>На территории храма завершено строительство и оснащение Дома Милосердия - социального приюта полного пансиона для одиноких немощных граждан.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Дом милосердия новой церкви Серафима </a:t>
            </a:r>
            <a:r>
              <a:rPr lang="ru-RU" sz="2800" dirty="0" err="1" smtClean="0"/>
              <a:t>Саровского</a:t>
            </a:r>
            <a:r>
              <a:rPr lang="ru-RU" sz="2800" dirty="0" smtClean="0"/>
              <a:t> в Анапе Краснодарского края.12 июля 2014 года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86446" y="1428736"/>
            <a:ext cx="3357554" cy="469742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sz="3000" dirty="0" smtClean="0"/>
              <a:t>Дом Милосердия - социальный приют полного пансиона для одиноких немощных граждан.</a:t>
            </a:r>
          </a:p>
        </p:txBody>
      </p:sp>
      <p:pic>
        <p:nvPicPr>
          <p:cNvPr id="17410" name="Picture 2" descr="Картинки по запросу фото дом милосердия Анап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5857884" cy="5643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Дом милосердия в Анапе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62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7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715436" cy="2571744"/>
          </a:xfrm>
        </p:spPr>
        <p:txBody>
          <a:bodyPr>
            <a:normAutofit/>
          </a:bodyPr>
          <a:lstStyle/>
          <a:p>
            <a:r>
              <a:rPr lang="ru-RU" sz="2700" dirty="0" smtClean="0"/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000240"/>
            <a:ext cx="4357718" cy="4125923"/>
          </a:xfrm>
        </p:spPr>
        <p:txBody>
          <a:bodyPr>
            <a:normAutofit fontScale="77500" lnSpcReduction="20000"/>
          </a:bodyPr>
          <a:lstStyle/>
          <a:p>
            <a:r>
              <a:rPr lang="ru-RU" i="1" dirty="0" smtClean="0"/>
              <a:t>Церковь наша носит имя</a:t>
            </a:r>
            <a:br>
              <a:rPr lang="ru-RU" i="1" dirty="0" smtClean="0"/>
            </a:br>
            <a:r>
              <a:rPr lang="ru-RU" i="1" dirty="0" smtClean="0"/>
              <a:t>Старца Божья Серафима!</a:t>
            </a:r>
            <a:br>
              <a:rPr lang="ru-RU" i="1" dirty="0" smtClean="0"/>
            </a:br>
            <a:r>
              <a:rPr lang="ru-RU" i="1" dirty="0" smtClean="0"/>
              <a:t>Он всех приходящих с улыбкой встречал</a:t>
            </a:r>
            <a:br>
              <a:rPr lang="ru-RU" i="1" dirty="0" smtClean="0"/>
            </a:br>
            <a:r>
              <a:rPr lang="ru-RU" i="1" dirty="0" smtClean="0"/>
              <a:t>И медным крестом своим </a:t>
            </a:r>
            <a:r>
              <a:rPr lang="ru-RU" i="1" dirty="0" err="1" smtClean="0"/>
              <a:t>благославлял</a:t>
            </a: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>Он говорил приходящим с окрест:</a:t>
            </a:r>
            <a:br>
              <a:rPr lang="ru-RU" i="1" dirty="0" smtClean="0"/>
            </a:br>
            <a:r>
              <a:rPr lang="ru-RU" i="1" dirty="0" smtClean="0"/>
              <a:t>«Радость моя, Христос Воскрес!»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(отрывок из стихотворения прихожанина  воскресной школы )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28604"/>
            <a:ext cx="842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храме работает православная библиотека св. Кирилла и </a:t>
            </a:r>
            <a:r>
              <a:rPr lang="ru-RU" dirty="0" err="1" smtClean="0"/>
              <a:t>Мефодия</a:t>
            </a:r>
            <a:r>
              <a:rPr lang="ru-RU" dirty="0" smtClean="0"/>
              <a:t>. Кроме книг, библиотека предлагает прихожанам поэтические и музыкальные вечера. Храм устраивает встречи с авторами и композиторами, презентации книг. </a:t>
            </a:r>
            <a:endParaRPr lang="ru-RU" dirty="0"/>
          </a:p>
        </p:txBody>
      </p:sp>
      <p:pic>
        <p:nvPicPr>
          <p:cNvPr id="12290" name="Picture 2" descr="http://cards-prazdnik.ru/january/den-sarovskogo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714488"/>
            <a:ext cx="4000528" cy="4681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z="2400" dirty="0" smtClean="0">
                <a:effectLst/>
              </a:rPr>
              <a:t>Колокольня  Храма  Серафима  </a:t>
            </a:r>
            <a:r>
              <a:rPr lang="ru-RU" sz="2400" dirty="0" err="1" smtClean="0">
                <a:effectLst/>
              </a:rPr>
              <a:t>Саровского</a:t>
            </a:r>
            <a:r>
              <a:rPr lang="ru-RU" sz="2400" dirty="0" smtClean="0">
                <a:effectLst/>
              </a:rPr>
              <a:t> - 21  июля 2012 г.  года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913" y="1628775"/>
            <a:ext cx="2879725" cy="3557588"/>
          </a:xfrm>
          <a:noFill/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1. Изображение «лес» -</a:t>
            </a: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 </a:t>
            </a:r>
            <a:r>
              <a:rPr lang="ru-RU" sz="1600" smtClean="0">
                <a:effectLst/>
                <a:hlinkClick r:id="rId2"/>
              </a:rPr>
              <a:t>http://i.allday.ru/uploads/posts/2010-05/thumbs/1274640383_14138_original.jpg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2. Изображение «сова» - </a:t>
            </a:r>
            <a:r>
              <a:rPr lang="ru-RU" sz="1600" smtClean="0">
                <a:effectLst/>
                <a:hlinkClick r:id="rId3"/>
              </a:rPr>
              <a:t>http://cs9750.userapi.com/u993268/-14/x_fedc340f.jpg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3. Изображение «белочка» - </a:t>
            </a:r>
            <a:r>
              <a:rPr lang="ru-RU" sz="1800" smtClean="0">
                <a:effectLst/>
                <a:hlinkClick r:id="rId4"/>
              </a:rPr>
              <a:t>http://dl4.glitter -graphics.net/pub/1115/1115044flzcdlh3x6.gif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4. Изображение «заяц» - </a:t>
            </a:r>
            <a:r>
              <a:rPr lang="ru-RU" sz="1600" smtClean="0">
                <a:effectLst/>
                <a:hlinkClick r:id="rId5"/>
              </a:rPr>
              <a:t>http://a0.1nsk.ru/3/0a7f876f84.jpg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5. Изображение «медведь» - </a:t>
            </a:r>
            <a:r>
              <a:rPr lang="ru-RU" sz="1600" smtClean="0">
                <a:effectLst/>
                <a:hlinkClick r:id="rId6"/>
              </a:rPr>
              <a:t>http://www.bookin.org.ru/book/2179306.jpg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r>
              <a:rPr lang="ru-RU" sz="1600" smtClean="0">
                <a:effectLst/>
              </a:rPr>
              <a:t>6. Изображение «лиса» - </a:t>
            </a:r>
            <a:r>
              <a:rPr lang="ru-RU" sz="1600" smtClean="0">
                <a:effectLst/>
                <a:hlinkClick r:id="rId7"/>
              </a:rPr>
              <a:t>http://www.etoday.ru/uploads/2010/02/15/40728_990xcb1265736880.jpg</a:t>
            </a:r>
            <a:endParaRPr lang="ru-RU" sz="1600" smtClean="0">
              <a:effectLst/>
            </a:endParaRPr>
          </a:p>
          <a:p>
            <a:pPr>
              <a:buFont typeface="Wingdings" pitchFamily="2" charset="2"/>
              <a:buNone/>
            </a:pPr>
            <a:endParaRPr lang="ru-RU" sz="1600" smtClean="0">
              <a:effectLst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660525" y="32464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14338" name="Picture 2" descr="Колокольня храмового комплекса новой церкви Серафима Саровского в Анапе Краснодарского края. Фотография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71538" y="1428736"/>
            <a:ext cx="550545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8429684" cy="10001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Встреча колокола 4 декабря 2010 г.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Встреча колокола и Иконы Серафима Саровског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3500462" cy="3500450"/>
          </a:xfrm>
          <a:prstGeom prst="rect">
            <a:avLst/>
          </a:prstGeom>
          <a:noFill/>
        </p:spPr>
      </p:pic>
      <p:pic>
        <p:nvPicPr>
          <p:cNvPr id="23556" name="Picture 4" descr="Встреча колокола и Иконы Серафима Саровског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1071546"/>
            <a:ext cx="4572014" cy="3214683"/>
          </a:xfrm>
          <a:prstGeom prst="rect">
            <a:avLst/>
          </a:prstGeom>
          <a:noFill/>
        </p:spPr>
      </p:pic>
      <p:pic>
        <p:nvPicPr>
          <p:cNvPr id="23558" name="Picture 6" descr="Встреча колокола и Иконы Серафима Саровског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357694"/>
            <a:ext cx="4143404" cy="23574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Храм Иконы Божьей Матери «Умиление»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600200"/>
            <a:ext cx="3543296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Когда в Анапе был отстроен  на  улице Маяковского новый Серафимовский храм, 12 марта </a:t>
            </a:r>
            <a:r>
              <a:rPr lang="ru-RU" dirty="0" smtClean="0">
                <a:hlinkClick r:id="rId2" tooltip="2014"/>
              </a:rPr>
              <a:t>2014</a:t>
            </a:r>
            <a:r>
              <a:rPr lang="ru-RU" dirty="0" smtClean="0"/>
              <a:t> года церковь по улице </a:t>
            </a:r>
            <a:r>
              <a:rPr lang="ru-RU" dirty="0" err="1" smtClean="0"/>
              <a:t>Гребенской</a:t>
            </a:r>
            <a:r>
              <a:rPr lang="ru-RU" dirty="0" smtClean="0"/>
              <a:t>  82 получила посвящение в честь </a:t>
            </a:r>
            <a:r>
              <a:rPr lang="ru-RU" dirty="0" smtClean="0">
                <a:hlinkClick r:id="rId3" tooltip="УМИЛЕНИЕ, ИКОНА БОЖИЕЙ МАТЕРИ"/>
              </a:rPr>
              <a:t>иконы Богоматери "Умиление"</a:t>
            </a:r>
            <a:r>
              <a:rPr lang="ru-RU" dirty="0" smtClean="0"/>
              <a:t> - келейной иконы преподобного Серафима </a:t>
            </a:r>
            <a:r>
              <a:rPr lang="ru-RU" dirty="0" err="1" smtClean="0"/>
              <a:t>Саровского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1746" name="Picture 2" descr="http://www.anapa.info/upload/iblock/337/337e7f12a75f635fec80ce27d94a0da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428736"/>
            <a:ext cx="5214974" cy="5072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428604"/>
            <a:ext cx="8429684" cy="5857916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За  столетнюю историю города-курорта Анапа на черноморской земле были разрушены  несколько храмовых построек и церквей. Сегодня в  праздничные  дни   действующие  </a:t>
            </a:r>
            <a:r>
              <a:rPr lang="ru-RU" dirty="0" smtClean="0">
                <a:hlinkClick r:id="rId2"/>
              </a:rPr>
              <a:t>храмы  Анапы</a:t>
            </a:r>
            <a:r>
              <a:rPr lang="ru-RU" dirty="0" smtClean="0"/>
              <a:t> уже не могут вместить  всех прихожан.</a:t>
            </a:r>
          </a:p>
          <a:p>
            <a:r>
              <a:rPr lang="ru-RU" dirty="0" smtClean="0"/>
              <a:t>Необходимо построить   новый храм для духовно-нравственного и духовно-патриотического воспитания молодежи, а также для проведения христианских праздников  в Анапе.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 настоящее время  завершилось строительство часовни во имя Державной иконы Божией Матери в 3-а микрорайоне города.</a:t>
            </a:r>
          </a:p>
          <a:p>
            <a:r>
              <a:rPr lang="ru-RU" dirty="0" smtClean="0"/>
              <a:t>       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Икона Богоматери "Умиление»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14942" y="1600200"/>
            <a:ext cx="3714776" cy="4972072"/>
          </a:xfrm>
        </p:spPr>
        <p:txBody>
          <a:bodyPr>
            <a:noAutofit/>
          </a:bodyPr>
          <a:lstStyle/>
          <a:p>
            <a:r>
              <a:rPr lang="ru-RU" sz="1600" dirty="0" smtClean="0"/>
              <a:t>Богоматерь на этой иконе изображена в </a:t>
            </a:r>
            <a:r>
              <a:rPr lang="ru-RU" sz="1600" dirty="0" err="1" smtClean="0"/>
              <a:t>полурост</a:t>
            </a:r>
            <a:r>
              <a:rPr lang="ru-RU" sz="1600" dirty="0" smtClean="0"/>
              <a:t>, с крестообразно сложенными на груди руками, без </a:t>
            </a:r>
            <a:r>
              <a:rPr lang="ru-RU" sz="1600" dirty="0" err="1" smtClean="0"/>
              <a:t>Богомладенца</a:t>
            </a:r>
            <a:r>
              <a:rPr lang="ru-RU" sz="1600" dirty="0" smtClean="0"/>
              <a:t> в момент произнесения Ею слов Архангелу Гавриилу при Благовещении: "Се раба Господня, буди ми по глаголу твоему". Икона написана маслом на холсте, закрепленном на кипарисовой доске, размером 67х49 см.</a:t>
            </a:r>
          </a:p>
          <a:p>
            <a:r>
              <a:rPr lang="ru-RU" sz="1600" dirty="0" smtClean="0"/>
              <a:t>Елеем от лампады, горевшей перед этой святой иконой, Преподобный Серафим </a:t>
            </a:r>
            <a:r>
              <a:rPr lang="ru-RU" sz="1600" dirty="0" err="1" smtClean="0"/>
              <a:t>Саровский</a:t>
            </a:r>
            <a:r>
              <a:rPr lang="ru-RU" sz="1600" dirty="0" smtClean="0"/>
              <a:t> помазывал больных, которые получали после помазания исцеление. Подвижник назвал икону "Умиление" -"Всех радостей Радость", и перед ней он скончался на молитве 2 (15) января 1833 года.</a:t>
            </a:r>
            <a:endParaRPr lang="ru-RU" sz="1600" dirty="0"/>
          </a:p>
        </p:txBody>
      </p:sp>
      <p:pic>
        <p:nvPicPr>
          <p:cNvPr id="32770" name="Picture 2" descr="http://www.troeruchitsa.ru/data/2012/12/01/1234590879/1ic_um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20772"/>
            <a:ext cx="4071966" cy="525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Храм Святого </a:t>
            </a:r>
            <a:r>
              <a:rPr lang="ru-RU" dirty="0" err="1" smtClean="0"/>
              <a:t>Онуфрия</a:t>
            </a:r>
            <a:r>
              <a:rPr lang="ru-RU" dirty="0" smtClean="0"/>
              <a:t> Великого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857884" y="1600200"/>
            <a:ext cx="2828916" cy="4525963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Храм во имя преподобного </a:t>
            </a:r>
            <a:r>
              <a:rPr lang="ru-RU" dirty="0" err="1" smtClean="0"/>
              <a:t>Онуфрия</a:t>
            </a:r>
            <a:r>
              <a:rPr lang="ru-RU" dirty="0" smtClean="0"/>
              <a:t> Великого в Анапе - один из старейших на Кубани и является памятником истории и культуры XIX века федерального значения.</a:t>
            </a:r>
            <a:endParaRPr lang="ru-RU" dirty="0"/>
          </a:p>
        </p:txBody>
      </p:sp>
      <p:pic>
        <p:nvPicPr>
          <p:cNvPr id="34818" name="Picture 2" descr="http://mafir.ru/images/max/9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5786478" cy="52149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29058" y="571480"/>
            <a:ext cx="5214942" cy="6858048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В день памяти преподобного </a:t>
            </a:r>
            <a:r>
              <a:rPr lang="ru-RU" dirty="0" err="1" smtClean="0"/>
              <a:t>Онуфрия</a:t>
            </a:r>
            <a:r>
              <a:rPr lang="ru-RU" dirty="0" smtClean="0"/>
              <a:t> Великого 25 июня  1828 года крепость Анапа была взята русскими войсками без боя - турки капитулировали.</a:t>
            </a:r>
            <a:br>
              <a:rPr lang="ru-RU" dirty="0" smtClean="0"/>
            </a:br>
            <a:r>
              <a:rPr lang="ru-RU" dirty="0" smtClean="0"/>
              <a:t>По инициативе коменданта Анапы </a:t>
            </a:r>
            <a:r>
              <a:rPr lang="ru-RU" dirty="0" err="1" smtClean="0"/>
              <a:t>Вышеславцева</a:t>
            </a:r>
            <a:r>
              <a:rPr lang="ru-RU" dirty="0" smtClean="0"/>
              <a:t> и плац-майора Новикова в крепости в 1829 году началось строительство православного храма.</a:t>
            </a:r>
            <a:br>
              <a:rPr lang="ru-RU" dirty="0" smtClean="0"/>
            </a:br>
            <a:r>
              <a:rPr lang="ru-RU" dirty="0" smtClean="0"/>
              <a:t>В день девятой годовщины взятия Анапы, 25 июня  1837 года, храм был освящен во имя преподобных </a:t>
            </a:r>
            <a:r>
              <a:rPr lang="ru-RU" dirty="0" err="1" smtClean="0"/>
              <a:t>Онуфрия</a:t>
            </a:r>
            <a:r>
              <a:rPr lang="ru-RU" dirty="0" smtClean="0"/>
              <a:t> Великого и Петра Афонского.</a:t>
            </a:r>
            <a:br>
              <a:rPr lang="ru-RU" dirty="0" smtClean="0"/>
            </a:br>
            <a:r>
              <a:rPr lang="ru-RU" dirty="0" smtClean="0"/>
              <a:t>В сентябре 1837 года в Анапу прибыл Государь Император Николай I. Сразу же по прибытию он направился в храм, где в честь царствующей особы был отслужен торжественный молебен.</a:t>
            </a:r>
            <a:br>
              <a:rPr lang="ru-RU" dirty="0" smtClean="0"/>
            </a:br>
            <a:r>
              <a:rPr lang="ru-RU" dirty="0" smtClean="0"/>
              <a:t>Немало испытаний выпало на долю </a:t>
            </a:r>
            <a:r>
              <a:rPr lang="ru-RU" dirty="0" err="1" smtClean="0"/>
              <a:t>Свято-Онуфриевского</a:t>
            </a:r>
            <a:r>
              <a:rPr lang="ru-RU" dirty="0" smtClean="0"/>
              <a:t> храма, но ничто не сломило силу православного духа.</a:t>
            </a:r>
            <a:br>
              <a:rPr lang="ru-RU" dirty="0" smtClean="0"/>
            </a:br>
            <a:r>
              <a:rPr lang="ru-RU" dirty="0" smtClean="0"/>
              <a:t>В годы Крымской войны и войны 1877-1878 годов храм разрушался, но был восстановлен.</a:t>
            </a:r>
            <a:br>
              <a:rPr lang="ru-RU" dirty="0" smtClean="0"/>
            </a:br>
            <a:r>
              <a:rPr lang="ru-RU" dirty="0" smtClean="0"/>
              <a:t>В годы советской власти, с 1964 г. по 1990 г. храм был закрыт.</a:t>
            </a:r>
            <a:br>
              <a:rPr lang="ru-RU" dirty="0" smtClean="0"/>
            </a:br>
            <a:r>
              <a:rPr lang="ru-RU" dirty="0" smtClean="0"/>
              <a:t>В марте 1990 г. здание храма возвращено православной общине г. Анапы.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37890" name="Picture 2" descr="https://otvet.imgsmail.ru/download/05ebec6fb0723a7d7654a69caf06166e_h-92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3714744" cy="51577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7752" y="1600200"/>
            <a:ext cx="3829048" cy="4525963"/>
          </a:xfrm>
        </p:spPr>
        <p:txBody>
          <a:bodyPr>
            <a:normAutofit fontScale="77500" lnSpcReduction="20000"/>
          </a:bodyPr>
          <a:lstStyle/>
          <a:p>
            <a:r>
              <a:rPr lang="ru-RU" sz="4600" b="1" dirty="0" smtClean="0">
                <a:solidFill>
                  <a:srgbClr val="FF0000"/>
                </a:solidFill>
              </a:rPr>
              <a:t>С  1  декабря 1991  года </a:t>
            </a:r>
            <a:r>
              <a:rPr lang="ru-RU" dirty="0" smtClean="0"/>
              <a:t>в храме, после его освящения архиепископом </a:t>
            </a:r>
            <a:r>
              <a:rPr lang="ru-RU" dirty="0" err="1" smtClean="0"/>
              <a:t>Екатеринодарским</a:t>
            </a:r>
            <a:r>
              <a:rPr lang="ru-RU" dirty="0" smtClean="0"/>
              <a:t> и Кубанским Исидором возобновились богослужения.</a:t>
            </a:r>
            <a:br>
              <a:rPr lang="ru-RU" dirty="0" smtClean="0"/>
            </a:br>
            <a:r>
              <a:rPr lang="ru-RU" dirty="0" smtClean="0"/>
              <a:t>Преподобный </a:t>
            </a:r>
            <a:r>
              <a:rPr lang="ru-RU" dirty="0" err="1" smtClean="0"/>
              <a:t>Онуфрий</a:t>
            </a:r>
            <a:r>
              <a:rPr lang="ru-RU" dirty="0" smtClean="0"/>
              <a:t> Великий является небесным покровителем г. Анапы.</a:t>
            </a:r>
            <a:endParaRPr lang="ru-RU" dirty="0"/>
          </a:p>
        </p:txBody>
      </p:sp>
      <p:pic>
        <p:nvPicPr>
          <p:cNvPr id="38914" name="Picture 2" descr="http://www.temples.ru/private/f000204/204_012515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5000660" cy="5710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Иконы </a:t>
            </a:r>
            <a:r>
              <a:rPr lang="ru-RU" dirty="0" err="1" smtClean="0"/>
              <a:t>Онуфрия</a:t>
            </a:r>
            <a:r>
              <a:rPr lang="ru-RU" dirty="0" smtClean="0"/>
              <a:t> Великого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http://fotolitopys.in.ua/media/photos/Den_Angela_mestobliustitelia_mitropolita_Onufriia_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3" y="1428736"/>
            <a:ext cx="4357718" cy="5429264"/>
          </a:xfrm>
          <a:prstGeom prst="rect">
            <a:avLst/>
          </a:prstGeom>
          <a:noFill/>
        </p:spPr>
      </p:pic>
      <p:pic>
        <p:nvPicPr>
          <p:cNvPr id="39940" name="Picture 4" descr="http://images.unian.net/photos/2014_06/1403676644-879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1643050"/>
            <a:ext cx="3786214" cy="49911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Интерьер </a:t>
            </a:r>
            <a:r>
              <a:rPr lang="ru-RU" b="1" dirty="0" err="1" smtClean="0"/>
              <a:t>Онуфриевского</a:t>
            </a:r>
            <a:r>
              <a:rPr lang="ru-RU" b="1" dirty="0" smtClean="0"/>
              <a:t> собора в Анапе.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Интерьер Онуфриевского собора в Анапе. Фотография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500174"/>
            <a:ext cx="7143768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500042"/>
            <a:ext cx="7643866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Сколько   храмов в городе Анапа?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57752" y="2571744"/>
            <a:ext cx="314327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три 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29190" y="4000504"/>
            <a:ext cx="3071834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два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4000504"/>
            <a:ext cx="257176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четыре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7643834" y="5786454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643182"/>
            <a:ext cx="2928958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один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vetochnie_pol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358246" cy="175432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Какому  храму  12 марта 2014 года  было дано новое название?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2357430"/>
            <a:ext cx="3857652" cy="1200329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1.Храм </a:t>
            </a:r>
            <a:r>
              <a:rPr lang="ru-RU" sz="36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Онуфрия</a:t>
            </a:r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Великого</a:t>
            </a:r>
            <a:endParaRPr lang="ru-RU" sz="7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357694"/>
            <a:ext cx="4000528" cy="175432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3.Храм Иконы Божьей Матери «Державная»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357686" y="2285992"/>
            <a:ext cx="4572032" cy="1754326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Храм Иконы</a:t>
            </a:r>
          </a:p>
          <a:p>
            <a:r>
              <a:rPr lang="ru-RU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Божьей Матери «Умиление»</a:t>
            </a:r>
            <a:endParaRPr lang="ru-RU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643446"/>
            <a:ext cx="4357718" cy="1538883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Храм Серафима </a:t>
            </a:r>
            <a:r>
              <a:rPr lang="ru-RU" sz="3200" b="1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Саровского</a:t>
            </a:r>
            <a:r>
              <a:rPr lang="ru-RU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71472" y="2571744"/>
            <a:ext cx="5452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6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71538" y="4786322"/>
            <a:ext cx="5643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vetochnie_pol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vetochnie_pol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214290"/>
            <a:ext cx="8072494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В  каком   храме  начались богослужения  с 1.12.1991 г.?</a:t>
            </a:r>
            <a:endParaRPr lang="ru-RU" sz="5400" b="1" dirty="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14876" y="2214554"/>
            <a:ext cx="4143404" cy="19389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3. Храм Иконы Божьей Матери «Державная»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910" y="4714884"/>
            <a:ext cx="3714776" cy="175432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2.Храм Иконы Божьей Матери «Умиление»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29190" y="4286256"/>
            <a:ext cx="3643338" cy="230832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Храм </a:t>
            </a:r>
            <a:r>
              <a:rPr lang="ru-RU" sz="48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Онуфрия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Великого</a:t>
            </a:r>
            <a:endParaRPr lang="ru-RU" sz="48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Управляющая кнопка: далее 6">
            <a:hlinkClick r:id="" action="ppaction://hlinkshowjump?jump=nextslide" highlightClick="1"/>
          </p:cNvPr>
          <p:cNvSpPr/>
          <p:nvPr/>
        </p:nvSpPr>
        <p:spPr>
          <a:xfrm>
            <a:off x="8215306" y="6286496"/>
            <a:ext cx="928694" cy="571504"/>
          </a:xfrm>
          <a:prstGeom prst="actionButtonForwardNex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2214554"/>
            <a:ext cx="3929090" cy="193899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Храм Серафима </a:t>
            </a:r>
            <a:r>
              <a:rPr lang="ru-RU" sz="4000" b="1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Саровского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vetochnie_poly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utoUpdateAnimBg="0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Храмы (клип)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44000" cy="6916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12" y="714356"/>
            <a:ext cx="2571768" cy="5411807"/>
          </a:xfrm>
        </p:spPr>
        <p:txBody>
          <a:bodyPr>
            <a:noAutofit/>
          </a:bodyPr>
          <a:lstStyle/>
          <a:p>
            <a:r>
              <a:rPr lang="ru-RU" sz="1400" dirty="0" smtClean="0"/>
              <a:t>Новый  храм получил имя святого равноапостольного великого князя Владимира. </a:t>
            </a:r>
          </a:p>
          <a:p>
            <a:r>
              <a:rPr lang="ru-RU" sz="1400" dirty="0" smtClean="0"/>
              <a:t>В день празднования крестителя Руси – князя Владимира 28 июля 1998г. по благословению митрополита </a:t>
            </a:r>
            <a:r>
              <a:rPr lang="ru-RU" sz="1400" dirty="0" err="1" smtClean="0"/>
              <a:t>Екатеринодарского</a:t>
            </a:r>
            <a:r>
              <a:rPr lang="ru-RU" sz="1400" dirty="0" smtClean="0"/>
              <a:t> и Новороссийского Исидора в торжественной обстановке, при большом стечении народа были освящены крест и закладной камень будущего православного храма. 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20482" name="Picture 2" descr="Надпись на камне: Се есть краеугольный камень храма во имя крестителя земли Русской святого равноапостольного Великого князя Владимира. Господи, благослови! 28 июля 1998г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2937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Источники: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>
                <a:hlinkClick r:id="rId2"/>
              </a:rPr>
              <a:t>http://umilenie.lugansk.ua/ikona.htm</a:t>
            </a:r>
            <a:endParaRPr lang="ru-RU" dirty="0" smtClean="0"/>
          </a:p>
          <a:p>
            <a:r>
              <a:rPr lang="en-US" sz="2400" dirty="0" smtClean="0">
                <a:hlinkClick r:id="rId3"/>
              </a:rPr>
              <a:t>https://yandex.ru/video/search?text=</a:t>
            </a:r>
            <a:r>
              <a:rPr lang="ru-RU" sz="2400" dirty="0" smtClean="0">
                <a:hlinkClick r:id="rId3"/>
              </a:rPr>
              <a:t>ютуб%20дом%20милосердия%20Анапа&amp;</a:t>
            </a:r>
            <a:r>
              <a:rPr lang="en-US" sz="2400" dirty="0" smtClean="0">
                <a:hlinkClick r:id="rId3"/>
              </a:rPr>
              <a:t>path=</a:t>
            </a:r>
            <a:r>
              <a:rPr lang="en-US" sz="2400" dirty="0" err="1" smtClean="0">
                <a:hlinkClick r:id="rId3"/>
              </a:rPr>
              <a:t>wizard&amp;parent-reqid</a:t>
            </a:r>
            <a:r>
              <a:rPr lang="en-US" sz="2400" dirty="0" smtClean="0">
                <a:hlinkClick r:id="rId3"/>
              </a:rPr>
              <a:t>=1484401023240267-140502042822071683252899-sas1-5654&amp;noreask=1</a:t>
            </a:r>
            <a:endParaRPr lang="ru-RU" sz="2400" dirty="0" smtClean="0"/>
          </a:p>
          <a:p>
            <a:r>
              <a:rPr lang="en-US" sz="2400" dirty="0" smtClean="0">
                <a:hlinkClick r:id="rId4"/>
              </a:rPr>
              <a:t>http://temples.ru/gallery.php?CardID=11890</a:t>
            </a:r>
            <a:endParaRPr lang="ru-RU" sz="2400" dirty="0" smtClean="0"/>
          </a:p>
          <a:p>
            <a:r>
              <a:rPr lang="en-US" sz="2400" dirty="0" smtClean="0"/>
              <a:t>https://www.google.ru/search?q=</a:t>
            </a:r>
            <a:r>
              <a:rPr lang="ru-RU" sz="2400" dirty="0" err="1" smtClean="0"/>
              <a:t>фото+дом+милосердия+Анапа&amp;</a:t>
            </a:r>
            <a:r>
              <a:rPr lang="en-US" sz="2400" dirty="0" err="1" smtClean="0"/>
              <a:t>newwindow</a:t>
            </a:r>
            <a:r>
              <a:rPr lang="en-US" sz="2400" dirty="0" smtClean="0"/>
              <a:t>=1&amp;hl=</a:t>
            </a:r>
            <a:r>
              <a:rPr lang="en-US" sz="2400" dirty="0" err="1" smtClean="0"/>
              <a:t>ru&amp;tbm</a:t>
            </a:r>
            <a:r>
              <a:rPr lang="en-US" sz="2400" dirty="0" smtClean="0"/>
              <a:t>=</a:t>
            </a:r>
            <a:r>
              <a:rPr lang="en-US" sz="2400" dirty="0" err="1" smtClean="0"/>
              <a:t>isch&amp;imgil</a:t>
            </a:r>
            <a:r>
              <a:rPr lang="en-US" sz="2400" dirty="0" smtClean="0"/>
              <a:t>=iiy_1fTl8_Iz7M%253A%253B8iRhhOYAEzVnlM%253Bhttps%25253A%25252F%25252Fwww.youtube.com%25252Fwatch%25253Fv%2525253DMyTucFrzqhM&amp;source=</a:t>
            </a:r>
            <a:r>
              <a:rPr lang="en-US" sz="2400" dirty="0" err="1" smtClean="0"/>
              <a:t>iu&amp;pf</a:t>
            </a:r>
            <a:r>
              <a:rPr lang="en-US" sz="2400" dirty="0" smtClean="0"/>
              <a:t>=</a:t>
            </a:r>
            <a:r>
              <a:rPr lang="en-US" sz="2400" dirty="0" err="1" smtClean="0"/>
              <a:t>m&amp;fir</a:t>
            </a:r>
            <a:r>
              <a:rPr lang="en-US" sz="2400" dirty="0" smtClean="0"/>
              <a:t>=iiy_1fTl8_Iz7M%253A%252C8iRhhOYAEzVnlM%252C_&amp;usg=__9dSPAXB1Hq9CBUo09XIWw5ni6W0%3D&amp;biw=1845&amp;bih=1012&amp;ved=0ahUKEwiQ3qD65MHRAhUCfywKHVuHDRsQyjcINQ&amp;ei=7S16WNCzCoL-sQHbjrbYAQ#imgrc=iiy_1fTl8_Iz7M%3A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500694" y="1600200"/>
            <a:ext cx="3643306" cy="5257800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 Будущий храмовый  комплекс будет включать  в себя 3-престольный храм вместимостью не  менее 500 человек, церковно-приходскую школу, благотворительную столовую, благотворительный медицинский центр, библиотеку  и помещение для кружковой  и воспитательной работы с  молодежью.</a:t>
            </a:r>
            <a:endParaRPr lang="ru-RU" dirty="0"/>
          </a:p>
        </p:txBody>
      </p:sp>
      <p:pic>
        <p:nvPicPr>
          <p:cNvPr id="39938" name="Picture 2" descr="http://anapatoday.com/iresizer/resize/1200x800/1507020001x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5429288" cy="61912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2747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Храм Иконы Божией Матери Державная. Приход храма святого равноапостольного великого князя Владимира в городе-курорте Анапа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857364"/>
            <a:ext cx="4572000" cy="4786346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dirty="0" smtClean="0"/>
              <a:t>  А  пока новый храм строится служба идёт в построенной одноглавой церкви -часовни Иконы Божией Матери "Державная" Она входит  в комплекс  будущего храма князя Владимира равноапостольного.</a:t>
            </a:r>
          </a:p>
          <a:p>
            <a:pPr fontAlgn="base"/>
            <a:r>
              <a:rPr lang="ru-RU" dirty="0" smtClean="0"/>
              <a:t> Строился храм-часовня  с 2008 по 2010 годы .</a:t>
            </a:r>
          </a:p>
          <a:p>
            <a:pPr fontAlgn="base"/>
            <a:r>
              <a:rPr lang="ru-RU" dirty="0" smtClean="0"/>
              <a:t>Первая служба здесь прошла </a:t>
            </a:r>
          </a:p>
          <a:p>
            <a:pPr fontAlgn="base">
              <a:buNone/>
            </a:pPr>
            <a:r>
              <a:rPr lang="ru-RU" dirty="0" smtClean="0"/>
              <a:t>       </a:t>
            </a:r>
            <a:r>
              <a:rPr lang="ru-RU" sz="5100" dirty="0" smtClean="0"/>
              <a:t>27 июля 2010 года.</a:t>
            </a:r>
            <a:endParaRPr lang="ru-RU" dirty="0" smtClean="0"/>
          </a:p>
          <a:p>
            <a:pPr fontAlgn="base"/>
            <a:r>
              <a:rPr lang="ru-RU" dirty="0" smtClean="0"/>
              <a:t> Настоятелем храма является протоиерей Пётр (Пётр </a:t>
            </a:r>
            <a:r>
              <a:rPr lang="ru-RU" dirty="0" err="1" smtClean="0"/>
              <a:t>Шмигельский</a:t>
            </a:r>
            <a:r>
              <a:rPr lang="ru-RU" dirty="0" smtClean="0"/>
              <a:t>).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fontAlgn="base"/>
            <a:endParaRPr lang="ru-RU" dirty="0"/>
          </a:p>
        </p:txBody>
      </p:sp>
      <p:pic>
        <p:nvPicPr>
          <p:cNvPr id="3074" name="Picture 2" descr="Новый храм в Анап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21484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42844" y="274638"/>
            <a:ext cx="8643998" cy="796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Икона Божией Матери "Державная"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143504" y="1600200"/>
            <a:ext cx="3786214" cy="4972072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Икона Божией Матери, именуемая "Державная", была явлена в подмосковном селе Коломенское (ныне часть Москвы) в день вынужденного отречения от  престола Царя-мученика Николая, 2/15 марта 1917 года. Названа она так потому, что Царица Небесная изображена на ней как Царица земная, сидящая с </a:t>
            </a:r>
            <a:r>
              <a:rPr lang="ru-RU" dirty="0" err="1" smtClean="0"/>
              <a:t>Богомладенцем</a:t>
            </a:r>
            <a:r>
              <a:rPr lang="ru-RU" dirty="0" smtClean="0"/>
              <a:t> на троне и царскими регалиями в руках: скипетром и державой.</a:t>
            </a:r>
            <a:endParaRPr lang="ru-RU" dirty="0"/>
          </a:p>
        </p:txBody>
      </p:sp>
      <p:pic>
        <p:nvPicPr>
          <p:cNvPr id="1026" name="Picture 2" descr="http://iconexpo.ru/pics/1_6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142984"/>
            <a:ext cx="4643470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58204" cy="127478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dirty="0" smtClean="0"/>
              <a:t>Храм Иконы Божией Матери Державная Приход храма святого равноапостольного великого князя Владимира в городе-курорте Анапа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857364"/>
            <a:ext cx="4043362" cy="4268799"/>
          </a:xfrm>
        </p:spPr>
        <p:txBody>
          <a:bodyPr>
            <a:normAutofit fontScale="62500" lnSpcReduction="20000"/>
          </a:bodyPr>
          <a:lstStyle/>
          <a:p>
            <a:pPr fontAlgn="base"/>
            <a:r>
              <a:rPr lang="ru-RU" dirty="0" smtClean="0"/>
              <a:t>Церковь-часовня Иконы Божией Матери "Державная" является </a:t>
            </a:r>
            <a:r>
              <a:rPr lang="ru-RU" dirty="0" err="1" smtClean="0"/>
              <a:t>новопостроенной</a:t>
            </a:r>
            <a:r>
              <a:rPr lang="ru-RU" dirty="0" smtClean="0"/>
              <a:t> одноглавой церковью, входящей в комплекс будущего храма Владимира равноапостольного. Строилась она с 2008 по 2010 года .</a:t>
            </a:r>
          </a:p>
          <a:p>
            <a:pPr fontAlgn="base"/>
            <a:r>
              <a:rPr lang="ru-RU" dirty="0" smtClean="0"/>
              <a:t>Первая служба здесь прошла 27 июля 2010 года.</a:t>
            </a:r>
          </a:p>
          <a:p>
            <a:pPr fontAlgn="base"/>
            <a:r>
              <a:rPr lang="ru-RU" dirty="0" smtClean="0"/>
              <a:t> Настоятелем храма является протоиерей Пётр (Пётр </a:t>
            </a:r>
            <a:r>
              <a:rPr lang="ru-RU" dirty="0" err="1" smtClean="0"/>
              <a:t>Шмигельский</a:t>
            </a:r>
            <a:r>
              <a:rPr lang="ru-RU" dirty="0" smtClean="0"/>
              <a:t>).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pPr fontAlgn="base"/>
            <a:endParaRPr lang="ru-RU" dirty="0"/>
          </a:p>
        </p:txBody>
      </p:sp>
      <p:pic>
        <p:nvPicPr>
          <p:cNvPr id="3074" name="Picture 2" descr="Новый храм в Анап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785926"/>
            <a:ext cx="4214842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0" y="1600200"/>
            <a:ext cx="4114800" cy="4525963"/>
          </a:xfrm>
        </p:spPr>
        <p:txBody>
          <a:bodyPr>
            <a:normAutofit fontScale="85000" lnSpcReduction="20000"/>
          </a:bodyPr>
          <a:lstStyle/>
          <a:p>
            <a:r>
              <a:rPr lang="ru-RU" dirty="0" smtClean="0"/>
              <a:t>Внутри храма чисто, уютно, приятно и свежо. При храме также открыта для детей воскресная школа, где они изучают Библейские истории, Закон Божий. Обучение ещё включает церковное пение и проявление творческих способностей детей.</a:t>
            </a:r>
            <a:endParaRPr lang="ru-RU" dirty="0"/>
          </a:p>
        </p:txBody>
      </p:sp>
      <p:pic>
        <p:nvPicPr>
          <p:cNvPr id="22530" name="Picture 2" descr="https://myanapa.ru/images/dosug/big/142_9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4429156" cy="5753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 descr="Новый храм в Анап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71472" y="214290"/>
            <a:ext cx="56729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 smtClean="0"/>
              <a:t>Адрес: </a:t>
            </a:r>
            <a:r>
              <a:rPr lang="ru-RU" sz="2800" dirty="0" err="1" smtClean="0"/>
              <a:t>г-к</a:t>
            </a:r>
            <a:r>
              <a:rPr lang="ru-RU" sz="2800" dirty="0" smtClean="0"/>
              <a:t> Анапа ул. Ленина, 176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</TotalTime>
  <Words>884</Words>
  <Application>Microsoft Office PowerPoint</Application>
  <PresentationFormat>Экран (4:3)</PresentationFormat>
  <Paragraphs>86</Paragraphs>
  <Slides>30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Православные храмы Анапы </vt:lpstr>
      <vt:lpstr>Слайд 2</vt:lpstr>
      <vt:lpstr>Слайд 3</vt:lpstr>
      <vt:lpstr>Слайд 4</vt:lpstr>
      <vt:lpstr> Храм Иконы Божией Матери Державная. Приход храма святого равноапостольного великого князя Владимира в городе-курорте Анапа</vt:lpstr>
      <vt:lpstr>Икона Божией Матери "Державная"</vt:lpstr>
      <vt:lpstr> Храм Иконы Божией Матери Державная Приход храма святого равноапостольного великого князя Владимира в городе-курорте Анапа</vt:lpstr>
      <vt:lpstr>Слайд 8</vt:lpstr>
      <vt:lpstr>Слайд 9</vt:lpstr>
      <vt:lpstr>Краткая история церкви преподобного Серафима Саровского в г.-к. Анапа</vt:lpstr>
      <vt:lpstr>Слайд 11</vt:lpstr>
      <vt:lpstr>Слайд 12</vt:lpstr>
      <vt:lpstr>Слайд 13</vt:lpstr>
      <vt:lpstr>Дом милосердия новой церкви Серафима Саровского в Анапе Краснодарского края.12 июля 2014 года</vt:lpstr>
      <vt:lpstr>Слайд 15</vt:lpstr>
      <vt:lpstr> </vt:lpstr>
      <vt:lpstr>Колокольня  Храма  Серафима  Саровского - 21  июля 2012 г.  года</vt:lpstr>
      <vt:lpstr>Встреча колокола 4 декабря 2010 г.</vt:lpstr>
      <vt:lpstr>Храм Иконы Божьей Матери «Умиление»</vt:lpstr>
      <vt:lpstr>  Икона Богоматери "Умиление»</vt:lpstr>
      <vt:lpstr>Храм Святого Онуфрия Великого</vt:lpstr>
      <vt:lpstr>Слайд 22</vt:lpstr>
      <vt:lpstr>Слайд 23</vt:lpstr>
      <vt:lpstr>Иконы Онуфрия Великого</vt:lpstr>
      <vt:lpstr>Интерьер Онуфриевского собора в Анапе.</vt:lpstr>
      <vt:lpstr>Слайд 26</vt:lpstr>
      <vt:lpstr>Слайд 27</vt:lpstr>
      <vt:lpstr>Слайд 28</vt:lpstr>
      <vt:lpstr>Слайд 29</vt:lpstr>
      <vt:lpstr>Источники: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Николаева Елена</dc:creator>
  <cp:lastModifiedBy>Admin</cp:lastModifiedBy>
  <cp:revision>50</cp:revision>
  <dcterms:created xsi:type="dcterms:W3CDTF">2012-02-06T14:28:06Z</dcterms:created>
  <dcterms:modified xsi:type="dcterms:W3CDTF">2017-01-14T14:06:34Z</dcterms:modified>
</cp:coreProperties>
</file>